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175" r:id="rId2"/>
    <p:sldId id="1176" r:id="rId3"/>
    <p:sldId id="1179" r:id="rId4"/>
    <p:sldId id="1182" r:id="rId5"/>
    <p:sldId id="1180" r:id="rId6"/>
    <p:sldId id="1181" r:id="rId7"/>
    <p:sldId id="1183" r:id="rId8"/>
    <p:sldId id="1194" r:id="rId9"/>
    <p:sldId id="1197" r:id="rId10"/>
    <p:sldId id="1184" r:id="rId11"/>
    <p:sldId id="1192" r:id="rId12"/>
    <p:sldId id="1185" r:id="rId13"/>
    <p:sldId id="1186" r:id="rId14"/>
    <p:sldId id="1174" r:id="rId15"/>
    <p:sldId id="1188" r:id="rId16"/>
    <p:sldId id="1178" r:id="rId17"/>
    <p:sldId id="1191" r:id="rId18"/>
    <p:sldId id="1187" r:id="rId19"/>
    <p:sldId id="11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65A"/>
    <a:srgbClr val="00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3"/>
    <p:restoredTop sz="95233"/>
  </p:normalViewPr>
  <p:slideViewPr>
    <p:cSldViewPr snapToGrid="0" snapToObjects="1">
      <p:cViewPr>
        <p:scale>
          <a:sx n="100" d="100"/>
          <a:sy n="100" d="100"/>
        </p:scale>
        <p:origin x="123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994AF-D40F-C049-8F53-8999E12B5AB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526B-4D11-5B47-ABB8-EA6BDB014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Currently, this requires performing multiple experiments where each local region-of-interest is separately observed.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has a significant drawback:</a:t>
            </a:r>
          </a:p>
          <a:p>
            <a:pPr lvl="1">
              <a:spcBef>
                <a:spcPts val="4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 conditions can vary unpredictably and uncontrollable, lowering experiment repeatability and confidence.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526B-4D11-5B47-ABB8-EA6BDB0149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9C91-D1E5-C148-B8F1-D5C38B74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45" y="1539061"/>
            <a:ext cx="11269491" cy="922626"/>
          </a:xfrm>
        </p:spPr>
        <p:txBody>
          <a:bodyPr anchor="b" anchorCtr="0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5F596-65D0-A341-9573-4D5B53D50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5" y="2553763"/>
            <a:ext cx="11269491" cy="894506"/>
          </a:xfrm>
        </p:spPr>
        <p:txBody>
          <a:bodyPr>
            <a:norm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1448D-7314-6443-B8AB-F4515F2DF142}"/>
              </a:ext>
            </a:extLst>
          </p:cNvPr>
          <p:cNvSpPr txBox="1"/>
          <p:nvPr userDrawn="1"/>
        </p:nvSpPr>
        <p:spPr>
          <a:xfrm>
            <a:off x="8116970" y="6108493"/>
            <a:ext cx="2954655" cy="646331"/>
          </a:xfrm>
          <a:prstGeom prst="rect">
            <a:avLst/>
          </a:prstGeom>
          <a:solidFill>
            <a:srgbClr val="003660"/>
          </a:solidFill>
        </p:spPr>
        <p:txBody>
          <a:bodyPr wrap="non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56D2-C124-E047-9033-8A9A62BF4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177" y="5931501"/>
            <a:ext cx="1925320" cy="3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qu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7AA005-73DC-4F4D-930E-A3394A7A15BA}"/>
              </a:ext>
            </a:extLst>
          </p:cNvPr>
          <p:cNvSpPr txBox="1">
            <a:spLocks/>
          </p:cNvSpPr>
          <p:nvPr userDrawn="1"/>
        </p:nvSpPr>
        <p:spPr>
          <a:xfrm>
            <a:off x="831851" y="4703080"/>
            <a:ext cx="10515600" cy="1154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700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54800F-1618-AB4D-8E2B-112C0AFBC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5650" y="7166127"/>
            <a:ext cx="2922025" cy="40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25AC3-36A9-E447-95D9-577AA7965F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Mo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76699-58AE-B843-BF2C-CDF9111E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0692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A13CE-643E-9E47-9718-3E6899B04A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ea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44280-2B94-1F43-9F9D-00575106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928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1E8C0-EAD9-1143-A1C6-8E32C4E9C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3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2ADD1F-C4BC-934B-9603-A2E4E0DE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04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BE39-F3AE-CB42-B219-A21F695E9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7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o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5FD081-AA49-494B-8BF7-8841DD03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9806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8626D-A14E-534E-8D8B-F85BC68CD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040" y="5907107"/>
            <a:ext cx="2042160" cy="3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06F1E-85A4-E549-8CCC-F44CAE24C63C}"/>
              </a:ext>
            </a:extLst>
          </p:cNvPr>
          <p:cNvSpPr/>
          <p:nvPr userDrawn="1"/>
        </p:nvSpPr>
        <p:spPr>
          <a:xfrm>
            <a:off x="0" y="6104317"/>
            <a:ext cx="12192000" cy="6927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5181-84C4-D342-B93E-0152D23AC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5161" y="2809240"/>
            <a:ext cx="884167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A3A9-1A8A-E64F-9D05-95B9CCF2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9436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EB4E-BB72-914E-8B6C-9B81EF8D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25625"/>
            <a:ext cx="10661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3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4527-BD31-454E-9107-69E39D6B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9"/>
            <a:ext cx="11139059" cy="601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E3AB4-4EDC-2F4E-9329-91A2FE36ED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64047"/>
            <a:ext cx="10661069" cy="128996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57175" indent="0">
              <a:buNone/>
              <a:defRPr sz="1350">
                <a:solidFill>
                  <a:schemeClr val="tx1"/>
                </a:solidFill>
              </a:defRPr>
            </a:lvl2pPr>
            <a:lvl3pPr marL="514350" indent="0">
              <a:buNone/>
              <a:defRPr sz="1350">
                <a:solidFill>
                  <a:schemeClr val="tx1"/>
                </a:solidFill>
              </a:defRPr>
            </a:lvl3pPr>
            <a:lvl4pPr marL="771525" indent="0">
              <a:buNone/>
              <a:defRPr sz="1350">
                <a:solidFill>
                  <a:schemeClr val="tx1"/>
                </a:solidFill>
              </a:defRPr>
            </a:lvl4pPr>
            <a:lvl5pPr marL="1028700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D8CD89-FCB8-EC44-88B7-A7D2288BD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000" y="3096697"/>
            <a:ext cx="10661069" cy="2816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825625"/>
            <a:ext cx="52324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C6B5A-63BB-4E4D-BC5F-3E79E1ADE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2254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5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3"/>
            <a:ext cx="52324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3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C16FF6-B5DF-0C42-A500-F2E8C80DF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1073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2FA-781A-C548-9707-B4EA67FB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C43-266B-B24A-8AEC-05D656EB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4267"/>
            <a:ext cx="5232400" cy="1478036"/>
          </a:xfrm>
        </p:spPr>
        <p:txBody>
          <a:bodyPr>
            <a:no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DDFAD5-F047-3041-8386-E66D01BC11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2000" y="4365773"/>
            <a:ext cx="52324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7C1AA-6F23-AA49-9026-A28AE8D9C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906838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1EAAD0-5A62-CC4B-BC05-BC5CBEDF65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825483"/>
            <a:ext cx="52324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BD32F5-35B3-D748-8BC3-8E9E25E502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6853" y="2284122"/>
            <a:ext cx="5156200" cy="147803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267FC4-B2EF-DA47-AA11-5BF6913B672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36853" y="4365628"/>
            <a:ext cx="5156200" cy="181119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03B3A9A-9264-7E49-A031-4581AFA215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853" y="390669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4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3E58B0F-56D2-8D46-B63E-37D8C16EED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853" y="1825336"/>
            <a:ext cx="5156200" cy="4587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Edit Bulleted List Title 3</a:t>
            </a:r>
          </a:p>
        </p:txBody>
      </p:sp>
    </p:spTree>
    <p:extLst>
      <p:ext uri="{BB962C8B-B14F-4D97-AF65-F5344CB8AC3E}">
        <p14:creationId xmlns:p14="http://schemas.microsoft.com/office/powerpoint/2010/main" val="187748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FE5BE-4DA3-0040-85D4-10ED4DE0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1681163"/>
            <a:ext cx="5236633" cy="823912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A9CA-B66B-E34F-B1B6-BC993147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2" y="2505075"/>
            <a:ext cx="5236633" cy="368458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D562A-BDA8-6946-ADE8-8AD6EF0C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50869" cy="823912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5DDEE-EBF8-934D-9120-77750C4E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50869" cy="3684588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1A12BF7-2D7E-BD40-997F-1E0233E1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5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09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68F591-06BA-094E-829F-34CD10B83CFA}"/>
              </a:ext>
            </a:extLst>
          </p:cNvPr>
          <p:cNvSpPr/>
          <p:nvPr userDrawn="1"/>
        </p:nvSpPr>
        <p:spPr>
          <a:xfrm>
            <a:off x="0" y="5624949"/>
            <a:ext cx="12192000" cy="12330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015E5-05D3-9748-926A-64DD9D88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5945"/>
            <a:ext cx="10515600" cy="1154257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CA0AA-481F-7148-A5F8-FB853CD03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80" y="5925864"/>
            <a:ext cx="2016760" cy="3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1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92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470" y="1825625"/>
            <a:ext cx="10537769" cy="423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3BAAA-B64D-184D-9097-006C9787748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578340" y="6156960"/>
            <a:ext cx="1851660" cy="3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3660"/>
        </a:buClr>
        <a:buFont typeface="Arial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3660"/>
        </a:buClr>
        <a:buFont typeface="Arial"/>
        <a:buChar char="•"/>
        <a:defRPr sz="13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3C30-5D91-9B4E-9E6C-F2952DB8F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 widefield particle tracking in near real-time </a:t>
            </a:r>
            <a:br>
              <a:rPr lang="en-US" dirty="0"/>
            </a:br>
            <a:r>
              <a:rPr lang="en-US" dirty="0"/>
              <a:t>via image stitching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B2AAB-53B9-194D-8589-CB024E8B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4" y="4780129"/>
            <a:ext cx="11269491" cy="894506"/>
          </a:xfrm>
        </p:spPr>
        <p:txBody>
          <a:bodyPr/>
          <a:lstStyle/>
          <a:p>
            <a:r>
              <a:rPr lang="en-US" dirty="0"/>
              <a:t>Sean MacKenzie, Rami </a:t>
            </a:r>
            <a:r>
              <a:rPr lang="en-US" dirty="0" err="1"/>
              <a:t>Dabit</a:t>
            </a:r>
            <a:r>
              <a:rPr lang="en-US" dirty="0"/>
              <a:t>, Pete Li</a:t>
            </a:r>
          </a:p>
          <a:p>
            <a:r>
              <a:rPr lang="en-US" dirty="0"/>
              <a:t>ECE 278A</a:t>
            </a:r>
          </a:p>
        </p:txBody>
      </p:sp>
    </p:spTree>
    <p:extLst>
      <p:ext uri="{BB962C8B-B14F-4D97-AF65-F5344CB8AC3E}">
        <p14:creationId xmlns:p14="http://schemas.microsoft.com/office/powerpoint/2010/main" val="229991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AC0B-A94E-9F43-8D24-D6CBA45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Number of Key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611B-9B0D-3C47-A0E9-EF483773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7772821" y="3603637"/>
            <a:ext cx="3638892" cy="241060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962D62-B247-2247-AEA3-B956DEA9F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9215" r="29592"/>
          <a:stretch/>
        </p:blipFill>
        <p:spPr bwMode="auto">
          <a:xfrm>
            <a:off x="4466017" y="1324612"/>
            <a:ext cx="1459038" cy="342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77709BD-5FBA-CD46-9D6F-C06C49CCF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4522562" y="4751193"/>
            <a:ext cx="1430717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B790D-E2D1-EE41-B81C-66DF69224925}"/>
              </a:ext>
            </a:extLst>
          </p:cNvPr>
          <p:cNvSpPr txBox="1"/>
          <p:nvPr/>
        </p:nvSpPr>
        <p:spPr>
          <a:xfrm>
            <a:off x="-7412" y="5123959"/>
            <a:ext cx="102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67450-875E-1F4B-8F98-3F6D76B34D07}"/>
              </a:ext>
            </a:extLst>
          </p:cNvPr>
          <p:cNvSpPr txBox="1"/>
          <p:nvPr/>
        </p:nvSpPr>
        <p:spPr>
          <a:xfrm>
            <a:off x="0" y="3785354"/>
            <a:ext cx="102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C68D4-685F-4244-A728-7A8C4C6FE0CD}"/>
              </a:ext>
            </a:extLst>
          </p:cNvPr>
          <p:cNvSpPr txBox="1"/>
          <p:nvPr/>
        </p:nvSpPr>
        <p:spPr>
          <a:xfrm>
            <a:off x="2991749" y="630820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28C4C4-A8FA-C449-9615-8827D94F6064}"/>
              </a:ext>
            </a:extLst>
          </p:cNvPr>
          <p:cNvCxnSpPr>
            <a:cxnSpLocks/>
          </p:cNvCxnSpPr>
          <p:nvPr/>
        </p:nvCxnSpPr>
        <p:spPr>
          <a:xfrm>
            <a:off x="1868711" y="6307056"/>
            <a:ext cx="33268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E7A448E-1893-654C-83A7-E4ED5C2B1B58}"/>
              </a:ext>
            </a:extLst>
          </p:cNvPr>
          <p:cNvCxnSpPr>
            <a:cxnSpLocks/>
          </p:cNvCxnSpPr>
          <p:nvPr/>
        </p:nvCxnSpPr>
        <p:spPr>
          <a:xfrm flipV="1">
            <a:off x="1554480" y="2354055"/>
            <a:ext cx="1242556" cy="1001793"/>
          </a:xfrm>
          <a:prstGeom prst="bentConnector3">
            <a:avLst>
              <a:gd name="adj1" fmla="val 84587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B6ADE81-E1EE-9B47-B999-1C69EECD77C2}"/>
              </a:ext>
            </a:extLst>
          </p:cNvPr>
          <p:cNvCxnSpPr>
            <a:cxnSpLocks/>
          </p:cNvCxnSpPr>
          <p:nvPr/>
        </p:nvCxnSpPr>
        <p:spPr>
          <a:xfrm flipV="1">
            <a:off x="1188720" y="4616864"/>
            <a:ext cx="1606125" cy="1487423"/>
          </a:xfrm>
          <a:prstGeom prst="bentConnector3">
            <a:avLst>
              <a:gd name="adj1" fmla="val 8814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0EBA7B8-4048-E848-9A90-7A250DD8179D}"/>
              </a:ext>
            </a:extLst>
          </p:cNvPr>
          <p:cNvCxnSpPr>
            <a:cxnSpLocks/>
          </p:cNvCxnSpPr>
          <p:nvPr/>
        </p:nvCxnSpPr>
        <p:spPr>
          <a:xfrm flipV="1">
            <a:off x="3324686" y="1384678"/>
            <a:ext cx="1215124" cy="969377"/>
          </a:xfrm>
          <a:prstGeom prst="bentConnector3">
            <a:avLst>
              <a:gd name="adj1" fmla="val 83111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C5EE66F-B416-5249-8491-81D5BE4AF4F9}"/>
              </a:ext>
            </a:extLst>
          </p:cNvPr>
          <p:cNvCxnSpPr>
            <a:cxnSpLocks/>
          </p:cNvCxnSpPr>
          <p:nvPr/>
        </p:nvCxnSpPr>
        <p:spPr>
          <a:xfrm flipV="1">
            <a:off x="2931494" y="4637990"/>
            <a:ext cx="1606125" cy="1487423"/>
          </a:xfrm>
          <a:prstGeom prst="bentConnector3">
            <a:avLst>
              <a:gd name="adj1" fmla="val 8814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0912C-FF41-E845-B198-7DDFA6219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/>
          <a:stretch/>
        </p:blipFill>
        <p:spPr bwMode="auto">
          <a:xfrm>
            <a:off x="1026830" y="3287422"/>
            <a:ext cx="1430715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B95597-CB69-4F41-B851-525E3C0E8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1029020" y="4751193"/>
            <a:ext cx="1430716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D6D1F5-6008-6841-A781-7E16F3B9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3" t="8314" r="20849"/>
          <a:stretch/>
        </p:blipFill>
        <p:spPr bwMode="auto">
          <a:xfrm>
            <a:off x="2721324" y="2273194"/>
            <a:ext cx="1459038" cy="24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1B90C3-4726-644C-BCBD-497DF4D46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/>
          <a:stretch/>
        </p:blipFill>
        <p:spPr bwMode="auto">
          <a:xfrm>
            <a:off x="2751837" y="4751583"/>
            <a:ext cx="1430716" cy="14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B2C4236-A818-0C42-87C4-982238704676}"/>
              </a:ext>
            </a:extLst>
          </p:cNvPr>
          <p:cNvSpPr txBox="1"/>
          <p:nvPr/>
        </p:nvSpPr>
        <p:spPr>
          <a:xfrm rot="20099933">
            <a:off x="1810985" y="185992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image stitching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9236C6-2C93-E44F-9CA0-34D3E0EB10B1}"/>
              </a:ext>
            </a:extLst>
          </p:cNvPr>
          <p:cNvCxnSpPr>
            <a:cxnSpLocks/>
          </p:cNvCxnSpPr>
          <p:nvPr/>
        </p:nvCxnSpPr>
        <p:spPr>
          <a:xfrm flipV="1">
            <a:off x="1991782" y="1684882"/>
            <a:ext cx="1824738" cy="83946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FB35-7B87-A449-BC0E-8E90FA8ECFEF}"/>
              </a:ext>
            </a:extLst>
          </p:cNvPr>
          <p:cNvSpPr/>
          <p:nvPr/>
        </p:nvSpPr>
        <p:spPr>
          <a:xfrm>
            <a:off x="155448" y="6283081"/>
            <a:ext cx="210312" cy="209793"/>
          </a:xfrm>
          <a:prstGeom prst="rect">
            <a:avLst/>
          </a:prstGeom>
          <a:solidFill>
            <a:srgbClr val="440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B4CB6F-7175-9A4B-A59B-68A32CE9618C}"/>
              </a:ext>
            </a:extLst>
          </p:cNvPr>
          <p:cNvSpPr txBox="1"/>
          <p:nvPr/>
        </p:nvSpPr>
        <p:spPr>
          <a:xfrm>
            <a:off x="319086" y="6255976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Identified key point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E56527-C4E3-A14E-B3FC-534C02EBB2C6}"/>
              </a:ext>
            </a:extLst>
          </p:cNvPr>
          <p:cNvSpPr/>
          <p:nvPr/>
        </p:nvSpPr>
        <p:spPr>
          <a:xfrm>
            <a:off x="172782" y="6533262"/>
            <a:ext cx="163638" cy="159954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417836-F019-D74A-B244-6098FB06DF95}"/>
                  </a:ext>
                </a:extLst>
              </p:cNvPr>
              <p:cNvSpPr txBox="1"/>
              <p:nvPr/>
            </p:nvSpPr>
            <p:spPr>
              <a:xfrm>
                <a:off x="365760" y="6486281"/>
                <a:ext cx="71205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SSD </a:t>
                </a: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0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417836-F019-D74A-B244-6098FB06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6486281"/>
                <a:ext cx="712054" cy="253916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99B180F-515B-7F49-A745-2658B8F5A99F}"/>
              </a:ext>
            </a:extLst>
          </p:cNvPr>
          <p:cNvSpPr txBox="1"/>
          <p:nvPr/>
        </p:nvSpPr>
        <p:spPr>
          <a:xfrm>
            <a:off x="6542841" y="4410632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D2E6B11-B26F-4643-B3F2-B9B12A2371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18"/>
          <a:stretch/>
        </p:blipFill>
        <p:spPr>
          <a:xfrm>
            <a:off x="7772821" y="1240065"/>
            <a:ext cx="4254587" cy="23807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ACB6F17-438F-154C-8C3E-186D7A95B93B}"/>
              </a:ext>
            </a:extLst>
          </p:cNvPr>
          <p:cNvSpPr txBox="1"/>
          <p:nvPr/>
        </p:nvSpPr>
        <p:spPr>
          <a:xfrm>
            <a:off x="6542841" y="2042361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AB6393-68B3-0743-ABAF-E635CD68BA1D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67501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AC0B-A94E-9F43-8D24-D6CBA45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Percent Image Overlap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C9D2-8F97-AA49-966E-CDF90E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78" y="2355637"/>
            <a:ext cx="5515356" cy="3151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EBE7A-80C7-C645-AC8A-48DFA9516B01}"/>
              </a:ext>
            </a:extLst>
          </p:cNvPr>
          <p:cNvSpPr txBox="1"/>
          <p:nvPr/>
        </p:nvSpPr>
        <p:spPr>
          <a:xfrm>
            <a:off x="192926" y="1478662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two “best” stitching implementations.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7F84C-E191-A447-99C9-3ABA1FF0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46" y="4416312"/>
            <a:ext cx="3657600" cy="208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A9522-8188-8541-BFBE-CC54AF7B7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8"/>
          <a:stretch/>
        </p:blipFill>
        <p:spPr>
          <a:xfrm>
            <a:off x="1472184" y="2227706"/>
            <a:ext cx="3429912" cy="208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DFE71-1FFB-9C45-95AB-0CD889701B5C}"/>
              </a:ext>
            </a:extLst>
          </p:cNvPr>
          <p:cNvSpPr txBox="1"/>
          <p:nvPr/>
        </p:nvSpPr>
        <p:spPr>
          <a:xfrm>
            <a:off x="100292" y="5045604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02AD8-C74B-CA40-A629-5320433108E5}"/>
              </a:ext>
            </a:extLst>
          </p:cNvPr>
          <p:cNvSpPr txBox="1"/>
          <p:nvPr/>
        </p:nvSpPr>
        <p:spPr>
          <a:xfrm>
            <a:off x="100292" y="2887129"/>
            <a:ext cx="116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25%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overlap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3B742-6583-3C47-A7E7-41105009C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212"/>
          <a:stretch/>
        </p:blipFill>
        <p:spPr>
          <a:xfrm>
            <a:off x="1280310" y="2227706"/>
            <a:ext cx="175110" cy="20828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AF8FF3C-A89E-144A-B5E5-FB6168524039}"/>
              </a:ext>
            </a:extLst>
          </p:cNvPr>
          <p:cNvSpPr/>
          <p:nvPr/>
        </p:nvSpPr>
        <p:spPr>
          <a:xfrm flipH="1">
            <a:off x="4792558" y="3178175"/>
            <a:ext cx="219075" cy="909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1F3871-D623-9A4E-A2BA-2465E1BB91EE}"/>
                  </a:ext>
                </a:extLst>
              </p:cNvPr>
              <p:cNvSpPr txBox="1"/>
              <p:nvPr/>
            </p:nvSpPr>
            <p:spPr>
              <a:xfrm>
                <a:off x="4987636" y="3000429"/>
                <a:ext cx="837088" cy="348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stitching error,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1F3871-D623-9A4E-A2BA-2465E1BB9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3000429"/>
                <a:ext cx="837088" cy="348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B9DB23B6-050F-3C41-90BC-1D0DD6EAE4FD}"/>
              </a:ext>
            </a:extLst>
          </p:cNvPr>
          <p:cNvSpPr/>
          <p:nvPr/>
        </p:nvSpPr>
        <p:spPr>
          <a:xfrm flipH="1">
            <a:off x="4816555" y="5653664"/>
            <a:ext cx="219075" cy="909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49902E-530E-1A42-A94C-E727208123D8}"/>
                  </a:ext>
                </a:extLst>
              </p:cNvPr>
              <p:cNvSpPr txBox="1"/>
              <p:nvPr/>
            </p:nvSpPr>
            <p:spPr>
              <a:xfrm>
                <a:off x="5035630" y="5586502"/>
                <a:ext cx="596895" cy="225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49902E-530E-1A42-A94C-E7272081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30" y="5586502"/>
                <a:ext cx="596895" cy="225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F540D69-49E3-B842-A563-C18DE480DBDA}"/>
              </a:ext>
            </a:extLst>
          </p:cNvPr>
          <p:cNvSpPr txBox="1"/>
          <p:nvPr/>
        </p:nvSpPr>
        <p:spPr>
          <a:xfrm>
            <a:off x="6095999" y="1478662"/>
            <a:ext cx="562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Evaluated super widefield 2D stitching accuracy for 25% and 50% image overlap.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3E5E2-D3DB-0C47-9AE2-DAFCE3935156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133701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D846-1853-2244-96A6-5A42B286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B6A89-CBB5-1240-8CB6-D2775CD9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362710"/>
            <a:ext cx="4463941" cy="4697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Takeaways:</a:t>
            </a:r>
          </a:p>
          <a:p>
            <a:pPr marL="800100" lvl="1" indent="-457200">
              <a:buFont typeface="+mj-lt"/>
              <a:buAutoNum type="arabicPeriod"/>
            </a:pPr>
            <a:endParaRPr lang="en-US" sz="9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Evaluating pointwise matching accuracy is </a:t>
            </a:r>
            <a:r>
              <a:rPr lang="en-US" sz="1600" i="1" dirty="0"/>
              <a:t>not necessarily indicative </a:t>
            </a:r>
            <a:r>
              <a:rPr lang="en-US" sz="1600" dirty="0"/>
              <a:t>of image stitching accuracy.</a:t>
            </a:r>
          </a:p>
          <a:p>
            <a:pPr marL="342900" lvl="1" indent="0">
              <a:buNone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Example: 25% overlap with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DoH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with 10 key points had lower matching accuracy but perfect stitching accuracy.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endParaRPr lang="en-US" sz="400" dirty="0"/>
          </a:p>
          <a:p>
            <a:pPr marL="800100" lvl="1" indent="-457200">
              <a:buFont typeface="+mj-lt"/>
              <a:buAutoNum type="arabicPeriod"/>
            </a:pPr>
            <a:endParaRPr lang="en-US" sz="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Increasing the # of key points </a:t>
            </a:r>
            <a:r>
              <a:rPr lang="en-US" sz="1600" i="1" dirty="0"/>
              <a:t>generally </a:t>
            </a:r>
            <a:r>
              <a:rPr lang="en-US" sz="1600" dirty="0"/>
              <a:t>increases accuracy.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Example: 25% overlap with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DoH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with 10 key points.</a:t>
            </a:r>
          </a:p>
          <a:p>
            <a:pPr marL="342900" lvl="1" indent="0">
              <a:buNone/>
            </a:pPr>
            <a:endParaRPr lang="en-US" sz="400" dirty="0"/>
          </a:p>
          <a:p>
            <a:pPr marL="342900" lvl="1" indent="0">
              <a:buNone/>
            </a:pPr>
            <a:endParaRPr lang="en-US" sz="4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Increasing the image overlap </a:t>
            </a:r>
            <a:r>
              <a:rPr lang="en-US" sz="1600" i="1" dirty="0"/>
              <a:t>generally</a:t>
            </a:r>
            <a:r>
              <a:rPr lang="en-US" sz="1600" dirty="0"/>
              <a:t> increases the accuracy.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But perfect stitching was demonstrated at 25% overlap.</a:t>
            </a:r>
          </a:p>
          <a:p>
            <a:pPr lvl="1">
              <a:buFont typeface="Wingdings" pitchFamily="2" charset="2"/>
              <a:buChar char="à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Enables faster scanning of super widefield area.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DA643-8C84-CA45-9783-E9FCEBB0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541" y="1454150"/>
            <a:ext cx="7524859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0C894-7AA4-CC44-A429-F9AD4FDFF04E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62722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AFF1-D8B9-A043-B873-2669964C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730874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72B3-6E73-394B-A071-97537D0D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1" y="365126"/>
            <a:ext cx="11139060" cy="5710554"/>
          </a:xfrm>
        </p:spPr>
        <p:txBody>
          <a:bodyPr anchor="ctr"/>
          <a:lstStyle/>
          <a:p>
            <a:pPr algn="ctr"/>
            <a:r>
              <a:rPr lang="en-US" dirty="0"/>
              <a:t>Supplementary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657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4BD4-8F63-5B49-8C51-762843AE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6CA48-AC09-BF4D-BAA5-89067DFE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63487"/>
            <a:ext cx="10661069" cy="511347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+ Background</a:t>
            </a:r>
          </a:p>
          <a:p>
            <a:pPr lvl="1"/>
            <a:r>
              <a:rPr lang="en-US" dirty="0"/>
              <a:t>microscopes are limited by field-of-view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 lvl="1"/>
            <a:r>
              <a:rPr lang="en-US" dirty="0"/>
              <a:t>stitching images together to capture a widefield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Feature Detection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Difference of Gaussian (</a:t>
            </a:r>
            <a:r>
              <a:rPr lang="en-US" dirty="0" err="1"/>
              <a:t>DoG</a:t>
            </a:r>
            <a:r>
              <a:rPr lang="en-US" dirty="0"/>
              <a:t>), Determinant of Hessian (</a:t>
            </a:r>
            <a:r>
              <a:rPr lang="en-US" dirty="0" err="1"/>
              <a:t>DoH</a:t>
            </a:r>
            <a:r>
              <a:rPr lang="en-US" dirty="0"/>
              <a:t>), Corner Harris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Preselection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Manual Input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Matching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Custom Gaussian Weighted SSD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Stitching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Post-processing Bundle Adjustment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 and Discussion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Number of Key Points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Percent Image Overlap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98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111" y="1667192"/>
            <a:ext cx="2145609" cy="81851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400" dirty="0"/>
              <a:t>Difference of Gaussians (</a:t>
            </a:r>
            <a:r>
              <a:rPr lang="en-US" sz="1400" dirty="0" err="1"/>
              <a:t>DoG</a:t>
            </a:r>
            <a:r>
              <a:rPr lang="en-US" sz="14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B5CAF-2B70-F846-8CE4-728A98BB2141}"/>
              </a:ext>
            </a:extLst>
          </p:cNvPr>
          <p:cNvSpPr txBox="1">
            <a:spLocks/>
          </p:cNvSpPr>
          <p:nvPr/>
        </p:nvSpPr>
        <p:spPr>
          <a:xfrm>
            <a:off x="2345111" y="5088256"/>
            <a:ext cx="2228040" cy="934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/>
              <a:t>Determinant of Hessian (</a:t>
            </a:r>
            <a:r>
              <a:rPr lang="en-US" sz="1400" dirty="0" err="1"/>
              <a:t>DoH</a:t>
            </a:r>
            <a:r>
              <a:rPr lang="en-US" sz="1400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C63001-05ED-F344-B49F-991D02C71D14}"/>
              </a:ext>
            </a:extLst>
          </p:cNvPr>
          <p:cNvSpPr txBox="1">
            <a:spLocks/>
          </p:cNvSpPr>
          <p:nvPr/>
        </p:nvSpPr>
        <p:spPr>
          <a:xfrm>
            <a:off x="2302391" y="3429000"/>
            <a:ext cx="2231047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/>
              <a:t>Harris Corner Detector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016284-D0AB-E043-A985-5A712521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37" y="1143000"/>
            <a:ext cx="3771900" cy="208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3EF29-0F3B-1843-A4B2-746D369AA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28"/>
          <a:stretch/>
        </p:blipFill>
        <p:spPr>
          <a:xfrm>
            <a:off x="4865137" y="2914016"/>
            <a:ext cx="3140943" cy="20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F647-A3E3-C14B-B19A-A86F32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8"/>
          <a:stretch/>
        </p:blipFill>
        <p:spPr>
          <a:xfrm>
            <a:off x="4865137" y="4685032"/>
            <a:ext cx="3140943" cy="2082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D8F734-1C9D-1441-9E8E-D1B9C3600DB8}"/>
              </a:ext>
            </a:extLst>
          </p:cNvPr>
          <p:cNvSpPr/>
          <p:nvPr/>
        </p:nvSpPr>
        <p:spPr>
          <a:xfrm>
            <a:off x="2147914" y="1590516"/>
            <a:ext cx="2540000" cy="931228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414769-FB07-724C-A74A-C68835FCB9C8}"/>
              </a:ext>
            </a:extLst>
          </p:cNvPr>
          <p:cNvSpPr/>
          <p:nvPr/>
        </p:nvSpPr>
        <p:spPr>
          <a:xfrm>
            <a:off x="5624175" y="1219200"/>
            <a:ext cx="6041356" cy="4734560"/>
          </a:xfrm>
          <a:prstGeom prst="roundRect">
            <a:avLst>
              <a:gd name="adj" fmla="val 9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806080-E614-A24A-81E3-CE31B2E143BB}"/>
              </a:ext>
            </a:extLst>
          </p:cNvPr>
          <p:cNvSpPr/>
          <p:nvPr/>
        </p:nvSpPr>
        <p:spPr>
          <a:xfrm>
            <a:off x="1046480" y="1219200"/>
            <a:ext cx="4277360" cy="4734560"/>
          </a:xfrm>
          <a:prstGeom prst="roundRect">
            <a:avLst>
              <a:gd name="adj" fmla="val 977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8E8C6-F8AD-F645-BCE7-8037D55A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3A20D-1813-3142-808E-7EC90F213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3200320" y="2758539"/>
            <a:ext cx="1137618" cy="115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21EE0-23EF-E94A-B592-EE4E9C033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6200000">
            <a:off x="3776936" y="2758538"/>
            <a:ext cx="1137618" cy="1153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3B0E5-F2CF-BB43-BFE6-A5EC58D4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5400000">
            <a:off x="1518632" y="2738657"/>
            <a:ext cx="1137618" cy="115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541EE-C493-EE42-BA9A-3A3EBC9A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5400000">
            <a:off x="1518632" y="3435341"/>
            <a:ext cx="1137618" cy="1153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36DE4-BFDE-E542-8401-A373987A80BD}"/>
              </a:ext>
            </a:extLst>
          </p:cNvPr>
          <p:cNvSpPr txBox="1"/>
          <p:nvPr/>
        </p:nvSpPr>
        <p:spPr>
          <a:xfrm>
            <a:off x="1658121" y="2049779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DD8B2-379F-D643-8938-F74B468D9F4F}"/>
              </a:ext>
            </a:extLst>
          </p:cNvPr>
          <p:cNvSpPr txBox="1"/>
          <p:nvPr/>
        </p:nvSpPr>
        <p:spPr>
          <a:xfrm>
            <a:off x="3411042" y="204977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8694D-5990-284B-A49D-BC91200B00A6}"/>
                  </a:ext>
                </a:extLst>
              </p:cNvPr>
              <p:cNvSpPr txBox="1"/>
              <p:nvPr/>
            </p:nvSpPr>
            <p:spPr>
              <a:xfrm>
                <a:off x="6372708" y="2049780"/>
                <a:ext cx="15183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Arbitrary 2D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8694D-5990-284B-A49D-BC91200B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08" y="2049780"/>
                <a:ext cx="1518364" cy="553998"/>
              </a:xfrm>
              <a:prstGeom prst="rect">
                <a:avLst/>
              </a:prstGeom>
              <a:blipFill>
                <a:blip r:embed="rId3"/>
                <a:stretch>
                  <a:fillRect l="-2479" t="-4545" r="-247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19DFC8-E4F4-A641-B1A7-419570D5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6289787" y="2738657"/>
            <a:ext cx="1137618" cy="1153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8553C7-8035-4B4E-B1AD-8FB32159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6200000">
            <a:off x="6952010" y="3435341"/>
            <a:ext cx="1137618" cy="115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8F6AB-B663-ED4C-8EB1-4F2B8B08E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4657"/>
          <a:stretch/>
        </p:blipFill>
        <p:spPr>
          <a:xfrm rot="16200000">
            <a:off x="9221557" y="2630134"/>
            <a:ext cx="1137618" cy="1153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B3057-D477-F847-987F-2D936E55D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7862338">
            <a:off x="9404830" y="3424653"/>
            <a:ext cx="1137618" cy="1153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133AD-E6FD-4B4C-9834-9FA07F0E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40" b="62317"/>
          <a:stretch/>
        </p:blipFill>
        <p:spPr>
          <a:xfrm rot="14360782">
            <a:off x="9988983" y="4004149"/>
            <a:ext cx="1137618" cy="1153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A64EF-FF9C-2740-9014-6D2C9AB17E58}"/>
                  </a:ext>
                </a:extLst>
              </p:cNvPr>
              <p:cNvSpPr txBox="1"/>
              <p:nvPr/>
            </p:nvSpPr>
            <p:spPr>
              <a:xfrm>
                <a:off x="8922995" y="2049780"/>
                <a:ext cx="15403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Arbitrary 3D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A64EF-FF9C-2740-9014-6D2C9AB1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995" y="2049780"/>
                <a:ext cx="1540358" cy="553998"/>
              </a:xfrm>
              <a:prstGeom prst="rect">
                <a:avLst/>
              </a:prstGeom>
              <a:blipFill>
                <a:blip r:embed="rId4"/>
                <a:stretch>
                  <a:fillRect l="-2459" t="-4545" r="-2459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45A531-9CF5-6E47-84C2-5AFE3DB6BD4D}"/>
              </a:ext>
            </a:extLst>
          </p:cNvPr>
          <p:cNvSpPr txBox="1"/>
          <p:nvPr/>
        </p:nvSpPr>
        <p:spPr>
          <a:xfrm>
            <a:off x="2319282" y="1319966"/>
            <a:ext cx="173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Present 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9F6CB-D13B-EB48-80DC-ED6018D4EE2A}"/>
              </a:ext>
            </a:extLst>
          </p:cNvPr>
          <p:cNvSpPr txBox="1"/>
          <p:nvPr/>
        </p:nvSpPr>
        <p:spPr>
          <a:xfrm>
            <a:off x="7850308" y="1319966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1846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7164-34A5-8A4D-A0FC-247921FA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091C0A-65F2-324F-BBDE-148AD6AD1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233"/>
              </p:ext>
            </p:extLst>
          </p:nvPr>
        </p:nvGraphicFramePr>
        <p:xfrm>
          <a:off x="1656080" y="1409700"/>
          <a:ext cx="9093201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339">
                  <a:extLst>
                    <a:ext uri="{9D8B030D-6E8A-4147-A177-3AD203B41FA5}">
                      <a16:colId xmlns:a16="http://schemas.microsoft.com/office/drawing/2014/main" val="2346533294"/>
                    </a:ext>
                  </a:extLst>
                </a:gridCol>
                <a:gridCol w="1850741">
                  <a:extLst>
                    <a:ext uri="{9D8B030D-6E8A-4147-A177-3AD203B41FA5}">
                      <a16:colId xmlns:a16="http://schemas.microsoft.com/office/drawing/2014/main" val="1787642518"/>
                    </a:ext>
                  </a:extLst>
                </a:gridCol>
                <a:gridCol w="5659121">
                  <a:extLst>
                    <a:ext uri="{9D8B030D-6E8A-4147-A177-3AD203B41FA5}">
                      <a16:colId xmlns:a16="http://schemas.microsoft.com/office/drawing/2014/main" val="130771244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25672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true_image_length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ground truth image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074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true_image_width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ground truth image width.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974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true_percent_overlap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percent overlap of the synthetically generated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35075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true_shift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pixel shift described by the true percent overlap.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68462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input_direction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direction of the image stitching (e.g., horizontal or vertical)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09735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input_detector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key point detector (e.g., Difference of Gaussians)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48999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input_num_keypoints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used for image stitching.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9015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input_min_distance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minimum distance (in pixels) allowable for some key point detectors.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60457"/>
                  </a:ext>
                </a:extLst>
              </a:tr>
              <a:tr h="243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image_number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image number along a stitching path where 0 is the first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8378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num_keypoints_detected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detected in the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26046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num_keypoints_matching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key points used for image </a:t>
                      </a:r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stitchings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(dependent on detection).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4179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sum_ssd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sum of the sum squared difference over all matching points between two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129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calc_shift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calculated shift to stitch two images together.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4764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calc_diff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quantitative metric of the image stitching error (note: not used for evaluation).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56307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calc_image_length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reconstructed image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4082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calc_image_width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reconstructed image width.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5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8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594-40A2-CE4D-BE9C-64787A15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3044C-A83B-1B45-B17B-8CC6EB557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930" y="1543487"/>
                <a:ext cx="5267739" cy="901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 classic problem in microscopy</a:t>
                </a:r>
              </a:p>
              <a:p>
                <a:pPr marL="0" indent="0">
                  <a:buNone/>
                </a:pPr>
                <a:r>
                  <a:rPr lang="en-US" i="1" dirty="0"/>
                  <a:t>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i="1" dirty="0"/>
                  <a:t> range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3044C-A83B-1B45-B17B-8CC6EB557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930" y="1543487"/>
                <a:ext cx="5267739" cy="901539"/>
              </a:xfrm>
              <a:blipFill>
                <a:blip r:embed="rId3"/>
                <a:stretch>
                  <a:fillRect l="-1202" t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D6E780-D3EC-9C44-AAD4-83AD38F528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8216" y="1221710"/>
            <a:ext cx="6720360" cy="451067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9ACFA95-20AD-584C-B940-A141DC6BF53E}"/>
              </a:ext>
            </a:extLst>
          </p:cNvPr>
          <p:cNvSpPr txBox="1">
            <a:spLocks/>
          </p:cNvSpPr>
          <p:nvPr/>
        </p:nvSpPr>
        <p:spPr>
          <a:xfrm>
            <a:off x="243424" y="2813807"/>
            <a:ext cx="4823428" cy="979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example, for 20X magnification: 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Field-of-view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 i.e. range) is ~250 um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spatial (x, y, z) resolution is ~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100.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DF6A4816-1F7B-1646-A385-FCB118841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930" y="4162469"/>
                <a:ext cx="4823429" cy="15699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Wants: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~1 mm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Needs:		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 1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  <a:p>
                <a:pPr marL="0" indent="0">
                  <a:lnSpc>
                    <a:spcPct val="160000"/>
                  </a:lnSpc>
                  <a:spcBef>
                    <a:spcPts val="400"/>
                  </a:spcBef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Limitations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~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DF6A4816-1F7B-1646-A385-FCB118841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0" y="4162469"/>
                <a:ext cx="4823429" cy="1569918"/>
              </a:xfrm>
              <a:prstGeom prst="rect">
                <a:avLst/>
              </a:prstGeom>
              <a:blipFill>
                <a:blip r:embed="rId5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F5D66A-3BD3-C544-8FB8-1A6A1B513EC2}"/>
              </a:ext>
            </a:extLst>
          </p:cNvPr>
          <p:cNvSpPr txBox="1"/>
          <p:nvPr/>
        </p:nvSpPr>
        <p:spPr>
          <a:xfrm>
            <a:off x="5228216" y="1264209"/>
            <a:ext cx="333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Application: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Microfluidic Particle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3B78E-58E2-2F4B-8901-FAB3E878EE9F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48561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83DA-6282-C74D-8574-0ED75F7A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widefield imaging via image stitching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4D289-6DD0-E945-BC1D-160FED6F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8216" y="1298664"/>
            <a:ext cx="6720360" cy="43567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4F9DEF-CD4B-A846-A590-0DFFF7051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11"/>
          <a:stretch/>
        </p:blipFill>
        <p:spPr>
          <a:xfrm rot="16200000">
            <a:off x="2066819" y="4638017"/>
            <a:ext cx="1137618" cy="28981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E062038-13F9-3449-AEA8-2086A145E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12"/>
          <a:stretch/>
        </p:blipFill>
        <p:spPr>
          <a:xfrm rot="16200000">
            <a:off x="885084" y="1742152"/>
            <a:ext cx="1137618" cy="1137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7382E0-A26D-E846-9601-2E3B85A77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05" b="56406"/>
          <a:stretch/>
        </p:blipFill>
        <p:spPr>
          <a:xfrm rot="16200000">
            <a:off x="2269603" y="1742150"/>
            <a:ext cx="1137618" cy="11370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6619D5A-1EB6-474A-B9D9-D5AC0FFCC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00" b="36311"/>
          <a:stretch/>
        </p:blipFill>
        <p:spPr>
          <a:xfrm rot="16200000">
            <a:off x="3654125" y="1742147"/>
            <a:ext cx="1137618" cy="11370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89D4FF-4D1C-E64D-A043-7A68988B763E}"/>
              </a:ext>
            </a:extLst>
          </p:cNvPr>
          <p:cNvSpPr txBox="1"/>
          <p:nvPr/>
        </p:nvSpPr>
        <p:spPr>
          <a:xfrm>
            <a:off x="87636" y="1214862"/>
            <a:ext cx="2354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Step 1. Image Acquisition</a:t>
            </a:r>
          </a:p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(x, y, z,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7FCD74-271F-E14E-A524-E85D8D85E743}"/>
                  </a:ext>
                </a:extLst>
              </p:cNvPr>
              <p:cNvSpPr txBox="1"/>
              <p:nvPr/>
            </p:nvSpPr>
            <p:spPr>
              <a:xfrm>
                <a:off x="87635" y="3158271"/>
                <a:ext cx="432342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2. Image-to-image stitching</a:t>
                </a:r>
              </a:p>
              <a:p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(x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i+1 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(x</a:t>
                </a:r>
                <a:r>
                  <a:rPr lang="en-US" sz="12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x,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y,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z,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t)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7FCD74-271F-E14E-A524-E85D8D85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" y="3158271"/>
                <a:ext cx="4323428" cy="492443"/>
              </a:xfrm>
              <a:prstGeom prst="rect">
                <a:avLst/>
              </a:prstGeom>
              <a:blipFill>
                <a:blip r:embed="rId4"/>
                <a:stretch>
                  <a:fillRect l="-292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22665-952C-E748-8978-07E5FF13A5E6}"/>
                  </a:ext>
                </a:extLst>
              </p:cNvPr>
              <p:cNvSpPr txBox="1"/>
              <p:nvPr/>
            </p:nvSpPr>
            <p:spPr>
              <a:xfrm>
                <a:off x="87635" y="4990353"/>
                <a:ext cx="4012637" cy="493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3. Super widefield image reconstruction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2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mage</m:t>
                        </m:r>
                        <m:r>
                          <m:rPr>
                            <m:nor/>
                          </m:rPr>
                          <a:rPr lang="en-US" sz="1200" b="0" i="0" baseline="-25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 </m:t>
                        </m:r>
                      </m:e>
                    </m:nary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22665-952C-E748-8978-07E5FF13A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" y="4990353"/>
                <a:ext cx="4012637" cy="493340"/>
              </a:xfrm>
              <a:prstGeom prst="rect">
                <a:avLst/>
              </a:prstGeom>
              <a:blipFill>
                <a:blip r:embed="rId5"/>
                <a:stretch>
                  <a:fillRect l="-314" t="-12500" b="-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7A7CFE7D-595D-2147-ADB6-F4A0EE028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5012"/>
          <a:stretch/>
        </p:blipFill>
        <p:spPr>
          <a:xfrm rot="16200000">
            <a:off x="1326498" y="3685560"/>
            <a:ext cx="1137618" cy="11370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145ED9C-3C53-D547-9DCF-66C73AFCD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605" b="56406"/>
          <a:stretch/>
        </p:blipFill>
        <p:spPr>
          <a:xfrm rot="16200000">
            <a:off x="2181690" y="3685557"/>
            <a:ext cx="1137618" cy="113709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B83DC63-3630-924A-8F4B-A7ECB88D1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8700" b="36311"/>
          <a:stretch/>
        </p:blipFill>
        <p:spPr>
          <a:xfrm rot="16200000">
            <a:off x="3085576" y="3685555"/>
            <a:ext cx="1137618" cy="11370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238456E-76F6-134D-90E7-EEF7EC123BC4}"/>
              </a:ext>
            </a:extLst>
          </p:cNvPr>
          <p:cNvSpPr txBox="1"/>
          <p:nvPr/>
        </p:nvSpPr>
        <p:spPr>
          <a:xfrm>
            <a:off x="1174809" y="2650576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7E8560-B9A8-E54F-9BC5-8DF895AD760B}"/>
              </a:ext>
            </a:extLst>
          </p:cNvPr>
          <p:cNvSpPr txBox="1"/>
          <p:nvPr/>
        </p:nvSpPr>
        <p:spPr>
          <a:xfrm>
            <a:off x="2504502" y="2650576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19F3ED-4B7A-3042-A2B4-8434DBBB351E}"/>
              </a:ext>
            </a:extLst>
          </p:cNvPr>
          <p:cNvSpPr txBox="1"/>
          <p:nvPr/>
        </p:nvSpPr>
        <p:spPr>
          <a:xfrm>
            <a:off x="3894959" y="2650576"/>
            <a:ext cx="655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i+2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ECD76-7102-6B45-B57C-E295C55EAD08}"/>
              </a:ext>
            </a:extLst>
          </p:cNvPr>
          <p:cNvSpPr/>
          <p:nvPr/>
        </p:nvSpPr>
        <p:spPr>
          <a:xfrm>
            <a:off x="66119" y="3110762"/>
            <a:ext cx="4925429" cy="1832082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FB639-9E7C-B84C-B7D7-293DC9640A01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19275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6A2B-425A-654A-8F77-15BF380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6F6-CAA0-BE46-8315-2319D6C8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3340"/>
            <a:ext cx="5583936" cy="530953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Feature Detection</a:t>
            </a:r>
          </a:p>
          <a:p>
            <a:pPr lvl="1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of Gaussian (</a:t>
            </a:r>
            <a:r>
              <a:rPr lang="en-US" dirty="0" err="1"/>
              <a:t>DoG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Determinant of Hessian (</a:t>
            </a:r>
            <a:r>
              <a:rPr lang="en-US" dirty="0" err="1"/>
              <a:t>DoH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Preselection</a:t>
            </a:r>
          </a:p>
          <a:p>
            <a:pPr lvl="1"/>
            <a:r>
              <a:rPr lang="en-US" dirty="0"/>
              <a:t>Manually define # of key points</a:t>
            </a:r>
          </a:p>
          <a:p>
            <a:pPr lvl="1"/>
            <a:r>
              <a:rPr lang="en-US" dirty="0"/>
              <a:t>RANSAC</a:t>
            </a:r>
          </a:p>
          <a:p>
            <a:pPr lvl="1"/>
            <a:r>
              <a:rPr lang="en-US" dirty="0"/>
              <a:t>Least Median of Squares (LMS)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Keypoint</a:t>
            </a:r>
            <a:r>
              <a:rPr lang="en-US" dirty="0"/>
              <a:t> Matching</a:t>
            </a:r>
          </a:p>
          <a:p>
            <a:pPr lvl="1"/>
            <a:r>
              <a:rPr lang="en-US" dirty="0"/>
              <a:t>Custom implementation: SSD minimization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Nonlinear least squares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Stitching</a:t>
            </a:r>
          </a:p>
          <a:p>
            <a:pPr marL="3429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Post-processing Bundle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63C34-719C-5542-A991-A492CCE7B620}"/>
              </a:ext>
            </a:extLst>
          </p:cNvPr>
          <p:cNvSpPr txBox="1"/>
          <p:nvPr/>
        </p:nvSpPr>
        <p:spPr>
          <a:xfrm>
            <a:off x="10188615" y="60403"/>
            <a:ext cx="19543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Rami</a:t>
            </a:r>
          </a:p>
        </p:txBody>
      </p:sp>
    </p:spTree>
    <p:extLst>
      <p:ext uri="{BB962C8B-B14F-4D97-AF65-F5344CB8AC3E}">
        <p14:creationId xmlns:p14="http://schemas.microsoft.com/office/powerpoint/2010/main" val="207859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6A2B-425A-654A-8F77-15BF380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6F6-CAA0-BE46-8315-2319D6C8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3341"/>
            <a:ext cx="3845169" cy="1390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Synthetic particle images</a:t>
            </a:r>
          </a:p>
          <a:p>
            <a:pPr lvl="1"/>
            <a:r>
              <a:rPr lang="en-US" dirty="0"/>
              <a:t>Access to ground truth.</a:t>
            </a:r>
          </a:p>
          <a:p>
            <a:pPr lvl="1"/>
            <a:r>
              <a:rPr lang="en-US" dirty="0"/>
              <a:t>Standardized dataset.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Widely used.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905AA-B4CE-AC43-A815-1CE4B52F70A4}"/>
              </a:ext>
            </a:extLst>
          </p:cNvPr>
          <p:cNvSpPr txBox="1"/>
          <p:nvPr/>
        </p:nvSpPr>
        <p:spPr>
          <a:xfrm>
            <a:off x="861152" y="3859376"/>
            <a:ext cx="107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3FA42-E14A-CC4E-9259-B2A9717BA210}"/>
              </a:ext>
            </a:extLst>
          </p:cNvPr>
          <p:cNvSpPr txBox="1"/>
          <p:nvPr/>
        </p:nvSpPr>
        <p:spPr>
          <a:xfrm>
            <a:off x="861151" y="5128960"/>
            <a:ext cx="1075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B4F03-88A5-4841-A654-638118DDE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4657"/>
          <a:stretch/>
        </p:blipFill>
        <p:spPr>
          <a:xfrm rot="16200000">
            <a:off x="1957276" y="3467427"/>
            <a:ext cx="1137618" cy="115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5FBCE-1995-6242-BF0B-29469942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340" b="62317"/>
          <a:stretch/>
        </p:blipFill>
        <p:spPr>
          <a:xfrm rot="16200000">
            <a:off x="2533892" y="3467426"/>
            <a:ext cx="1137618" cy="1153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45D60C-E820-3044-A889-C18E0B7B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74656"/>
          <a:stretch/>
        </p:blipFill>
        <p:spPr>
          <a:xfrm rot="16200000">
            <a:off x="1817425" y="4737011"/>
            <a:ext cx="1137618" cy="115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CED67-3B62-6A42-9E2F-B52C0FED4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960" b="55697"/>
          <a:stretch/>
        </p:blipFill>
        <p:spPr>
          <a:xfrm rot="16200000">
            <a:off x="2689875" y="4737010"/>
            <a:ext cx="1137618" cy="1153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31F1F-C650-8E42-B443-5E3B33D87873}"/>
              </a:ext>
            </a:extLst>
          </p:cNvPr>
          <p:cNvSpPr txBox="1"/>
          <p:nvPr/>
        </p:nvSpPr>
        <p:spPr>
          <a:xfrm>
            <a:off x="484484" y="2619989"/>
            <a:ext cx="4214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Investigate: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Percent image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ovlerap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05AAD-5DF4-CB47-8153-CAE892A61E4F}"/>
              </a:ext>
            </a:extLst>
          </p:cNvPr>
          <p:cNvSpPr txBox="1"/>
          <p:nvPr/>
        </p:nvSpPr>
        <p:spPr>
          <a:xfrm>
            <a:off x="2417655" y="3152065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% overlap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7408689-69F6-E64B-9ED3-FB24B87377A7}"/>
              </a:ext>
            </a:extLst>
          </p:cNvPr>
          <p:cNvSpPr/>
          <p:nvPr/>
        </p:nvSpPr>
        <p:spPr>
          <a:xfrm rot="16200000">
            <a:off x="2771837" y="3114484"/>
            <a:ext cx="82800" cy="5789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E2AD47-BACD-E143-90AE-BBB712DE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30" y="1242144"/>
            <a:ext cx="1312683" cy="52507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D8DC1A-4571-CD46-954E-70ACE4308C5A}"/>
              </a:ext>
            </a:extLst>
          </p:cNvPr>
          <p:cNvSpPr txBox="1"/>
          <p:nvPr/>
        </p:nvSpPr>
        <p:spPr>
          <a:xfrm>
            <a:off x="4882616" y="931661"/>
            <a:ext cx="176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#1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51AC5-01E9-7C44-9C7D-88C87C747E05}"/>
              </a:ext>
            </a:extLst>
          </p:cNvPr>
          <p:cNvSpPr/>
          <p:nvPr/>
        </p:nvSpPr>
        <p:spPr>
          <a:xfrm>
            <a:off x="5102977" y="1737573"/>
            <a:ext cx="1316736" cy="131673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9F0B0-7D71-B74D-BA69-7D91ABF92698}"/>
              </a:ext>
            </a:extLst>
          </p:cNvPr>
          <p:cNvSpPr/>
          <p:nvPr/>
        </p:nvSpPr>
        <p:spPr>
          <a:xfrm>
            <a:off x="5107029" y="2160208"/>
            <a:ext cx="1316736" cy="1316736"/>
          </a:xfrm>
          <a:prstGeom prst="rect">
            <a:avLst/>
          </a:prstGeom>
          <a:noFill/>
          <a:ln w="19050">
            <a:solidFill>
              <a:srgbClr val="EA22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31CD6C-3D42-E749-AA2F-9101A580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17" y="1242144"/>
            <a:ext cx="5250730" cy="52507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5E7DC7-5F86-264A-B357-2299BFFFE0B1}"/>
              </a:ext>
            </a:extLst>
          </p:cNvPr>
          <p:cNvSpPr txBox="1"/>
          <p:nvPr/>
        </p:nvSpPr>
        <p:spPr>
          <a:xfrm>
            <a:off x="8547269" y="931660"/>
            <a:ext cx="176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#2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214AB-0FD6-214E-9433-C3954F70F817}"/>
              </a:ext>
            </a:extLst>
          </p:cNvPr>
          <p:cNvSpPr/>
          <p:nvPr/>
        </p:nvSpPr>
        <p:spPr>
          <a:xfrm>
            <a:off x="6704169" y="1737573"/>
            <a:ext cx="1316736" cy="131673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8F0E0-76D2-014B-8E9E-4ECD1B0189DC}"/>
              </a:ext>
            </a:extLst>
          </p:cNvPr>
          <p:cNvSpPr/>
          <p:nvPr/>
        </p:nvSpPr>
        <p:spPr>
          <a:xfrm>
            <a:off x="6700117" y="2163065"/>
            <a:ext cx="1316736" cy="1316736"/>
          </a:xfrm>
          <a:prstGeom prst="rect">
            <a:avLst/>
          </a:prstGeom>
          <a:noFill/>
          <a:ln w="19050">
            <a:solidFill>
              <a:srgbClr val="EA22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5AC08-0A6A-1547-8D7B-9EBF0BE11932}"/>
              </a:ext>
            </a:extLst>
          </p:cNvPr>
          <p:cNvSpPr/>
          <p:nvPr/>
        </p:nvSpPr>
        <p:spPr>
          <a:xfrm>
            <a:off x="7447250" y="1737573"/>
            <a:ext cx="1316736" cy="131673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FDF0C2-9761-6E4B-8344-53531B23AF8B}"/>
              </a:ext>
            </a:extLst>
          </p:cNvPr>
          <p:cNvSpPr/>
          <p:nvPr/>
        </p:nvSpPr>
        <p:spPr>
          <a:xfrm>
            <a:off x="6696065" y="3190765"/>
            <a:ext cx="1316736" cy="1316736"/>
          </a:xfrm>
          <a:prstGeom prst="rect">
            <a:avLst/>
          </a:prstGeom>
          <a:noFill/>
          <a:ln w="19050">
            <a:solidFill>
              <a:srgbClr val="EA22EF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E4C7B-832C-D642-98AF-EC039C8DD63F}"/>
              </a:ext>
            </a:extLst>
          </p:cNvPr>
          <p:cNvSpPr/>
          <p:nvPr/>
        </p:nvSpPr>
        <p:spPr>
          <a:xfrm>
            <a:off x="6696065" y="4183451"/>
            <a:ext cx="1316736" cy="1316736"/>
          </a:xfrm>
          <a:prstGeom prst="rect">
            <a:avLst/>
          </a:prstGeom>
          <a:noFill/>
          <a:ln w="19050">
            <a:solidFill>
              <a:srgbClr val="EA22EF">
                <a:alpha val="1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8EB4C1-CEBE-634C-A1E5-8808FDF3440F}"/>
              </a:ext>
            </a:extLst>
          </p:cNvPr>
          <p:cNvSpPr/>
          <p:nvPr/>
        </p:nvSpPr>
        <p:spPr>
          <a:xfrm>
            <a:off x="8438650" y="1737573"/>
            <a:ext cx="1316736" cy="1316736"/>
          </a:xfrm>
          <a:prstGeom prst="rect">
            <a:avLst/>
          </a:prstGeom>
          <a:noFill/>
          <a:ln w="19050">
            <a:solidFill>
              <a:srgbClr val="FFC000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95451D-7BBC-9B40-A44A-6CE2F25DC230}"/>
              </a:ext>
            </a:extLst>
          </p:cNvPr>
          <p:cNvSpPr/>
          <p:nvPr/>
        </p:nvSpPr>
        <p:spPr>
          <a:xfrm>
            <a:off x="9430050" y="1737573"/>
            <a:ext cx="1316736" cy="1316736"/>
          </a:xfrm>
          <a:prstGeom prst="rect">
            <a:avLst/>
          </a:prstGeom>
          <a:noFill/>
          <a:ln w="19050">
            <a:solidFill>
              <a:srgbClr val="FFC000">
                <a:alpha val="1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119287-695D-6E47-967A-B74EA66C78DD}"/>
              </a:ext>
            </a:extLst>
          </p:cNvPr>
          <p:cNvCxnSpPr>
            <a:cxnSpLocks/>
          </p:cNvCxnSpPr>
          <p:nvPr/>
        </p:nvCxnSpPr>
        <p:spPr>
          <a:xfrm>
            <a:off x="5757087" y="3008746"/>
            <a:ext cx="0" cy="8398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0E5A9E-44F6-4E47-9110-CAEE4A597A66}"/>
              </a:ext>
            </a:extLst>
          </p:cNvPr>
          <p:cNvCxnSpPr>
            <a:cxnSpLocks/>
          </p:cNvCxnSpPr>
          <p:nvPr/>
        </p:nvCxnSpPr>
        <p:spPr>
          <a:xfrm>
            <a:off x="7336673" y="3008746"/>
            <a:ext cx="0" cy="29285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889073-9C06-164B-85FC-5F73BC127B3D}"/>
              </a:ext>
            </a:extLst>
          </p:cNvPr>
          <p:cNvCxnSpPr>
            <a:cxnSpLocks/>
          </p:cNvCxnSpPr>
          <p:nvPr/>
        </p:nvCxnSpPr>
        <p:spPr>
          <a:xfrm>
            <a:off x="8020905" y="2382192"/>
            <a:ext cx="3403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E8ECD1-A3F7-F54F-AE13-EDEBCAFFB9EC}"/>
              </a:ext>
            </a:extLst>
          </p:cNvPr>
          <p:cNvSpPr txBox="1"/>
          <p:nvPr/>
        </p:nvSpPr>
        <p:spPr>
          <a:xfrm>
            <a:off x="11500298" y="2151359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EF1C71-E4F2-834D-A069-0A4627F18854}"/>
              </a:ext>
            </a:extLst>
          </p:cNvPr>
          <p:cNvSpPr txBox="1"/>
          <p:nvPr/>
        </p:nvSpPr>
        <p:spPr>
          <a:xfrm>
            <a:off x="7209074" y="593728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EA22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1C0D69-2F77-0047-8FBD-DE27906884F6}"/>
              </a:ext>
            </a:extLst>
          </p:cNvPr>
          <p:cNvSpPr txBox="1"/>
          <p:nvPr/>
        </p:nvSpPr>
        <p:spPr>
          <a:xfrm>
            <a:off x="8154334" y="6512481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Widefield image for 2D stitching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6E9248-1441-EB48-9D5A-FF2EA6E7B442}"/>
              </a:ext>
            </a:extLst>
          </p:cNvPr>
          <p:cNvSpPr txBox="1"/>
          <p:nvPr/>
        </p:nvSpPr>
        <p:spPr>
          <a:xfrm>
            <a:off x="4927623" y="649287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Image for 1D stitching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F3B55A-8B4E-FC42-B962-C22344E55899}"/>
              </a:ext>
            </a:extLst>
          </p:cNvPr>
          <p:cNvSpPr txBox="1"/>
          <p:nvPr/>
        </p:nvSpPr>
        <p:spPr>
          <a:xfrm>
            <a:off x="-26472" y="6495474"/>
            <a:ext cx="3406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 M. Rossi,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(2020)</a:t>
            </a: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[2] Pennathur Lab, Dept. of Mechanical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Enginerring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, UCSB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85A0BE-1947-4940-B507-547E78AC9AE7}"/>
              </a:ext>
            </a:extLst>
          </p:cNvPr>
          <p:cNvSpPr txBox="1"/>
          <p:nvPr/>
        </p:nvSpPr>
        <p:spPr>
          <a:xfrm>
            <a:off x="10195027" y="60403"/>
            <a:ext cx="19415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Sean</a:t>
            </a:r>
          </a:p>
        </p:txBody>
      </p:sp>
    </p:spTree>
    <p:extLst>
      <p:ext uri="{BB962C8B-B14F-4D97-AF65-F5344CB8AC3E}">
        <p14:creationId xmlns:p14="http://schemas.microsoft.com/office/powerpoint/2010/main" val="235584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Keypoint</a:t>
            </a:r>
            <a:r>
              <a:rPr lang="en-US" dirty="0"/>
              <a:t>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1" y="1253331"/>
            <a:ext cx="4419600" cy="59436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(1)</a:t>
            </a:r>
            <a:r>
              <a:rPr lang="en-US" dirty="0"/>
              <a:t> Manually define # of key points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C30B0-5212-2848-ADDD-19CA119789B5}"/>
              </a:ext>
            </a:extLst>
          </p:cNvPr>
          <p:cNvSpPr txBox="1">
            <a:spLocks/>
          </p:cNvSpPr>
          <p:nvPr/>
        </p:nvSpPr>
        <p:spPr>
          <a:xfrm>
            <a:off x="6573521" y="1253331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3660"/>
              </a:buClr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366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Manually define # of key points</a:t>
            </a:r>
          </a:p>
          <a:p>
            <a:r>
              <a:rPr lang="en-US"/>
              <a:t>RANSAC</a:t>
            </a:r>
          </a:p>
          <a:p>
            <a:r>
              <a:rPr lang="en-US"/>
              <a:t>Least Median of Squares (LMS)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E44BB-0FAA-464F-B65F-4506F6E4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847691"/>
            <a:ext cx="2360433" cy="48782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FC2D2DE-A138-FC46-8FBF-8AE87005C996}"/>
              </a:ext>
            </a:extLst>
          </p:cNvPr>
          <p:cNvSpPr/>
          <p:nvPr/>
        </p:nvSpPr>
        <p:spPr>
          <a:xfrm>
            <a:off x="2788244" y="350445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107AEF-CD3B-4A40-BDFA-425ADF032754}"/>
              </a:ext>
            </a:extLst>
          </p:cNvPr>
          <p:cNvSpPr/>
          <p:nvPr/>
        </p:nvSpPr>
        <p:spPr>
          <a:xfrm>
            <a:off x="2323537" y="3719912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B8D18C-DD58-704E-A086-1BA8B1117C1C}"/>
              </a:ext>
            </a:extLst>
          </p:cNvPr>
          <p:cNvSpPr/>
          <p:nvPr/>
        </p:nvSpPr>
        <p:spPr>
          <a:xfrm>
            <a:off x="2607315" y="404732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3979A-5EAD-2243-9019-694821109EE4}"/>
              </a:ext>
            </a:extLst>
          </p:cNvPr>
          <p:cNvSpPr/>
          <p:nvPr/>
        </p:nvSpPr>
        <p:spPr>
          <a:xfrm>
            <a:off x="2950403" y="387756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CBF053-E631-1C40-9D6C-7C4BF7C95FA9}"/>
              </a:ext>
            </a:extLst>
          </p:cNvPr>
          <p:cNvSpPr/>
          <p:nvPr/>
        </p:nvSpPr>
        <p:spPr>
          <a:xfrm>
            <a:off x="3014641" y="370640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6F6C5-946E-2B43-AA3E-7F3F3FBA267F}"/>
              </a:ext>
            </a:extLst>
          </p:cNvPr>
          <p:cNvSpPr/>
          <p:nvPr/>
        </p:nvSpPr>
        <p:spPr>
          <a:xfrm>
            <a:off x="3108019" y="353448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2556E2-0C18-B04B-873A-B9102A2791CB}"/>
              </a:ext>
            </a:extLst>
          </p:cNvPr>
          <p:cNvSpPr/>
          <p:nvPr/>
        </p:nvSpPr>
        <p:spPr>
          <a:xfrm>
            <a:off x="3108019" y="360655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343CD7-53A6-0340-9CAD-2B0BCC9291B6}"/>
              </a:ext>
            </a:extLst>
          </p:cNvPr>
          <p:cNvSpPr/>
          <p:nvPr/>
        </p:nvSpPr>
        <p:spPr>
          <a:xfrm>
            <a:off x="3163288" y="3822769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6B1EA4-6D59-2046-B3AD-AC206886A76D}"/>
              </a:ext>
            </a:extLst>
          </p:cNvPr>
          <p:cNvSpPr/>
          <p:nvPr/>
        </p:nvSpPr>
        <p:spPr>
          <a:xfrm>
            <a:off x="3208178" y="3894840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6511A5-C385-4641-A3D3-C4811A5A0382}"/>
              </a:ext>
            </a:extLst>
          </p:cNvPr>
          <p:cNvSpPr/>
          <p:nvPr/>
        </p:nvSpPr>
        <p:spPr>
          <a:xfrm>
            <a:off x="3237876" y="3809249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46C9F-1B0D-8245-9B1F-5637AB96CCBA}"/>
              </a:ext>
            </a:extLst>
          </p:cNvPr>
          <p:cNvSpPr/>
          <p:nvPr/>
        </p:nvSpPr>
        <p:spPr>
          <a:xfrm>
            <a:off x="3227526" y="367186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731287-CA00-0347-A878-160A4530B114}"/>
              </a:ext>
            </a:extLst>
          </p:cNvPr>
          <p:cNvSpPr/>
          <p:nvPr/>
        </p:nvSpPr>
        <p:spPr>
          <a:xfrm>
            <a:off x="3529209" y="364784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F234B8-08B2-3241-8054-F376561AC5A4}"/>
              </a:ext>
            </a:extLst>
          </p:cNvPr>
          <p:cNvSpPr/>
          <p:nvPr/>
        </p:nvSpPr>
        <p:spPr>
          <a:xfrm>
            <a:off x="3790154" y="3743938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03CD97-E025-7E4B-8B2E-835095C4AC91}"/>
              </a:ext>
            </a:extLst>
          </p:cNvPr>
          <p:cNvSpPr/>
          <p:nvPr/>
        </p:nvSpPr>
        <p:spPr>
          <a:xfrm>
            <a:off x="3756568" y="3647841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2A13CF-638B-484A-B9BE-D2037EDBDE9B}"/>
              </a:ext>
            </a:extLst>
          </p:cNvPr>
          <p:cNvSpPr/>
          <p:nvPr/>
        </p:nvSpPr>
        <p:spPr>
          <a:xfrm>
            <a:off x="2865994" y="5143193"/>
            <a:ext cx="148647" cy="1441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79F206-B152-654E-919C-12A4443982C4}"/>
              </a:ext>
            </a:extLst>
          </p:cNvPr>
          <p:cNvSpPr/>
          <p:nvPr/>
        </p:nvSpPr>
        <p:spPr>
          <a:xfrm>
            <a:off x="2323537" y="4605008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91C367-462D-2A4D-B168-328DA90D85B9}"/>
              </a:ext>
            </a:extLst>
          </p:cNvPr>
          <p:cNvSpPr/>
          <p:nvPr/>
        </p:nvSpPr>
        <p:spPr>
          <a:xfrm>
            <a:off x="2607315" y="493241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597C82-F61E-8A4C-9582-E5F746DD5F51}"/>
              </a:ext>
            </a:extLst>
          </p:cNvPr>
          <p:cNvSpPr/>
          <p:nvPr/>
        </p:nvSpPr>
        <p:spPr>
          <a:xfrm>
            <a:off x="2950403" y="4762662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03D384-D6E8-CF49-9B28-EEAC37653C25}"/>
              </a:ext>
            </a:extLst>
          </p:cNvPr>
          <p:cNvSpPr/>
          <p:nvPr/>
        </p:nvSpPr>
        <p:spPr>
          <a:xfrm>
            <a:off x="3014641" y="459149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3F1B82-F437-3645-B204-969FD69155F8}"/>
              </a:ext>
            </a:extLst>
          </p:cNvPr>
          <p:cNvSpPr/>
          <p:nvPr/>
        </p:nvSpPr>
        <p:spPr>
          <a:xfrm>
            <a:off x="3163288" y="470786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F44AAD-7F6A-1D49-A592-8323F944C21A}"/>
              </a:ext>
            </a:extLst>
          </p:cNvPr>
          <p:cNvSpPr/>
          <p:nvPr/>
        </p:nvSpPr>
        <p:spPr>
          <a:xfrm>
            <a:off x="3208178" y="4779936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B51196-5163-1F42-A3DF-B6D15C45F7A4}"/>
              </a:ext>
            </a:extLst>
          </p:cNvPr>
          <p:cNvSpPr/>
          <p:nvPr/>
        </p:nvSpPr>
        <p:spPr>
          <a:xfrm>
            <a:off x="3237876" y="469434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E42ACA-8D0F-0A41-A596-AFACD6A85F47}"/>
              </a:ext>
            </a:extLst>
          </p:cNvPr>
          <p:cNvSpPr/>
          <p:nvPr/>
        </p:nvSpPr>
        <p:spPr>
          <a:xfrm>
            <a:off x="3227526" y="4556963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D2AC6D-E79B-FF41-8216-7781DBE79CED}"/>
              </a:ext>
            </a:extLst>
          </p:cNvPr>
          <p:cNvSpPr/>
          <p:nvPr/>
        </p:nvSpPr>
        <p:spPr>
          <a:xfrm>
            <a:off x="3529209" y="453293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E9129DE-1A24-8D47-A7F3-594BD8D7AA68}"/>
              </a:ext>
            </a:extLst>
          </p:cNvPr>
          <p:cNvSpPr/>
          <p:nvPr/>
        </p:nvSpPr>
        <p:spPr>
          <a:xfrm>
            <a:off x="3790154" y="4629034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75553D-02A1-6041-9E5D-D3280494A80D}"/>
              </a:ext>
            </a:extLst>
          </p:cNvPr>
          <p:cNvSpPr/>
          <p:nvPr/>
        </p:nvSpPr>
        <p:spPr>
          <a:xfrm>
            <a:off x="3756568" y="4532937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70891-CFF8-4348-98C9-AFF34A4D7D7F}"/>
              </a:ext>
            </a:extLst>
          </p:cNvPr>
          <p:cNvSpPr txBox="1"/>
          <p:nvPr/>
        </p:nvSpPr>
        <p:spPr>
          <a:xfrm>
            <a:off x="192576" y="3690521"/>
            <a:ext cx="182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key points = 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563073-4B7A-AA48-A9B4-76FA0EAFC85F}"/>
              </a:ext>
            </a:extLst>
          </p:cNvPr>
          <p:cNvSpPr txBox="1"/>
          <p:nvPr/>
        </p:nvSpPr>
        <p:spPr>
          <a:xfrm>
            <a:off x="97173" y="4326130"/>
            <a:ext cx="148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matching points: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un-matched points: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FB1B5A-6466-6049-9C6A-FA32F8B9EF10}"/>
              </a:ext>
            </a:extLst>
          </p:cNvPr>
          <p:cNvSpPr/>
          <p:nvPr/>
        </p:nvSpPr>
        <p:spPr>
          <a:xfrm>
            <a:off x="1591073" y="4388795"/>
            <a:ext cx="148647" cy="14414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56A568-D28C-C44B-A669-E862F8C9A518}"/>
              </a:ext>
            </a:extLst>
          </p:cNvPr>
          <p:cNvSpPr/>
          <p:nvPr/>
        </p:nvSpPr>
        <p:spPr>
          <a:xfrm>
            <a:off x="1593897" y="4577877"/>
            <a:ext cx="148647" cy="1441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D07979C-1F16-4145-9347-D32432756993}"/>
              </a:ext>
            </a:extLst>
          </p:cNvPr>
          <p:cNvSpPr/>
          <p:nvPr/>
        </p:nvSpPr>
        <p:spPr>
          <a:xfrm>
            <a:off x="1892808" y="3504450"/>
            <a:ext cx="265176" cy="6870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508C87-89E1-2944-9570-8B2494DE8A7D}"/>
              </a:ext>
            </a:extLst>
          </p:cNvPr>
          <p:cNvSpPr txBox="1"/>
          <p:nvPr/>
        </p:nvSpPr>
        <p:spPr>
          <a:xfrm>
            <a:off x="3694349" y="3914464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6AFC27-41C5-454C-9227-803EDDE39329}"/>
              </a:ext>
            </a:extLst>
          </p:cNvPr>
          <p:cNvSpPr txBox="1"/>
          <p:nvPr/>
        </p:nvSpPr>
        <p:spPr>
          <a:xfrm>
            <a:off x="3603532" y="635437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BF9310-2D3F-4842-AF38-D1E3E63EAF26}"/>
                  </a:ext>
                </a:extLst>
              </p:cNvPr>
              <p:cNvSpPr txBox="1"/>
              <p:nvPr/>
            </p:nvSpPr>
            <p:spPr>
              <a:xfrm>
                <a:off x="2323537" y="6257483"/>
                <a:ext cx="6151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BF9310-2D3F-4842-AF38-D1E3E63E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37" y="6257483"/>
                <a:ext cx="615168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B0751C4-19A2-7645-B629-1B19ACA1A33F}"/>
              </a:ext>
            </a:extLst>
          </p:cNvPr>
          <p:cNvSpPr/>
          <p:nvPr/>
        </p:nvSpPr>
        <p:spPr>
          <a:xfrm>
            <a:off x="2308176" y="6499495"/>
            <a:ext cx="63835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8F5B0C-A78A-4E48-98BB-0D53D63D3BF6}"/>
              </a:ext>
            </a:extLst>
          </p:cNvPr>
          <p:cNvSpPr txBox="1"/>
          <p:nvPr/>
        </p:nvSpPr>
        <p:spPr>
          <a:xfrm>
            <a:off x="9032256" y="71281"/>
            <a:ext cx="30700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Rami and Peter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750411-F368-A242-9583-B951F360B6F0}"/>
              </a:ext>
            </a:extLst>
          </p:cNvPr>
          <p:cNvSpPr txBox="1"/>
          <p:nvPr/>
        </p:nvSpPr>
        <p:spPr>
          <a:xfrm>
            <a:off x="6135758" y="3724155"/>
            <a:ext cx="443153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 to Peter and Rami: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may want to add more info here</a:t>
            </a:r>
          </a:p>
        </p:txBody>
      </p:sp>
    </p:spTree>
    <p:extLst>
      <p:ext uri="{BB962C8B-B14F-4D97-AF65-F5344CB8AC3E}">
        <p14:creationId xmlns:p14="http://schemas.microsoft.com/office/powerpoint/2010/main" val="314901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Keypoint</a:t>
            </a:r>
            <a:r>
              <a:rPr lang="en-US" dirty="0"/>
              <a:t> Matching – SSD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854B-4439-2746-A996-0072CC705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1" y="2834640"/>
            <a:ext cx="6832600" cy="32199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Routine: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key point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(img0)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Find the nearest key point in 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(img1)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Calculate the pixel-wise “distance”:</a:t>
            </a:r>
          </a:p>
          <a:p>
            <a:pPr marL="148590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Evaluate the Gaussian-weighted sum of squared difference over a pixel neighborhood (e.g.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11x11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pixels)</a:t>
            </a:r>
          </a:p>
          <a:p>
            <a:pPr marL="11430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Return the pixel with the smallest distance.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Repeat for all key points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1…N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94" y="1013831"/>
            <a:ext cx="2439080" cy="50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00B8-3219-9A49-BE4C-DBF798F6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1" y="1442212"/>
            <a:ext cx="6832600" cy="119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13FA7-8E00-D24B-A514-8790F473A7E7}"/>
              </a:ext>
            </a:extLst>
          </p:cNvPr>
          <p:cNvSpPr txBox="1"/>
          <p:nvPr/>
        </p:nvSpPr>
        <p:spPr>
          <a:xfrm>
            <a:off x="9994392" y="1977864"/>
            <a:ext cx="130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2CA1-AD87-D044-92F3-EF850F34DC5C}"/>
              </a:ext>
            </a:extLst>
          </p:cNvPr>
          <p:cNvSpPr txBox="1"/>
          <p:nvPr/>
        </p:nvSpPr>
        <p:spPr>
          <a:xfrm>
            <a:off x="9994392" y="4507858"/>
            <a:ext cx="1472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927ECD76-7102-6B45-B57C-E295C55EAD08}"/>
              </a:ext>
            </a:extLst>
          </p:cNvPr>
          <p:cNvSpPr/>
          <p:nvPr/>
        </p:nvSpPr>
        <p:spPr>
          <a:xfrm>
            <a:off x="1228725" y="4202004"/>
            <a:ext cx="5940669" cy="96202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8EC-7188-724F-9EFA-9E17F4A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Keypoint</a:t>
            </a:r>
            <a:r>
              <a:rPr lang="en-US" dirty="0"/>
              <a:t> Matching – SSD Minimization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60" y="755247"/>
            <a:ext cx="2958260" cy="611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00B8-3219-9A49-BE4C-DBF798F6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1" y="1442212"/>
            <a:ext cx="6832600" cy="119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13FA7-8E00-D24B-A514-8790F473A7E7}"/>
              </a:ext>
            </a:extLst>
          </p:cNvPr>
          <p:cNvSpPr txBox="1"/>
          <p:nvPr/>
        </p:nvSpPr>
        <p:spPr>
          <a:xfrm>
            <a:off x="10410908" y="2039112"/>
            <a:ext cx="130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2CA1-AD87-D044-92F3-EF850F34DC5C}"/>
              </a:ext>
            </a:extLst>
          </p:cNvPr>
          <p:cNvSpPr txBox="1"/>
          <p:nvPr/>
        </p:nvSpPr>
        <p:spPr>
          <a:xfrm>
            <a:off x="10366403" y="5128181"/>
            <a:ext cx="1472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image</a:t>
            </a:r>
            <a:r>
              <a:rPr lang="en-US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i+1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342900" lvl="1"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(img1)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04276"/>
              </p:ext>
            </p:extLst>
          </p:nvPr>
        </p:nvGraphicFramePr>
        <p:xfrm>
          <a:off x="1710719" y="3999146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9477925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3967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7750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137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013602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96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69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764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043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91535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286719" y="4575146"/>
            <a:ext cx="288000" cy="28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1118881" y="3999146"/>
            <a:ext cx="0" cy="57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95861" y="413557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2810" y="4736855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2*radius + 1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92578" y="5771454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point-wise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94847"/>
              </p:ext>
            </p:extLst>
          </p:nvPr>
        </p:nvGraphicFramePr>
        <p:xfrm>
          <a:off x="3481756" y="3999146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9477925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3967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7750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137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013602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96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69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764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043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915359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4057756" y="4575146"/>
            <a:ext cx="288000" cy="28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50853"/>
              </p:ext>
            </p:extLst>
          </p:nvPr>
        </p:nvGraphicFramePr>
        <p:xfrm>
          <a:off x="5919135" y="3984788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94779255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3967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47750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1370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013602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96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369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764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5043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915359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1797372" y="3363291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altLang="zh-TW" sz="14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img0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68409" y="334470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TW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oint</a:t>
            </a:r>
            <a:r>
              <a:rPr lang="en-US" altLang="zh-TW" sz="14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TW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img1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2430719" y="3652480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83670" y="3984788"/>
            <a:ext cx="1404000" cy="0"/>
          </a:xfrm>
          <a:prstGeom prst="straightConnector1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283670" y="5439146"/>
            <a:ext cx="1404000" cy="0"/>
          </a:xfrm>
          <a:prstGeom prst="straightConnector1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827817" y="4575146"/>
            <a:ext cx="540000" cy="0"/>
          </a:xfrm>
          <a:prstGeom prst="straightConnector1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31660" y="3984788"/>
            <a:ext cx="0" cy="144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4201756" y="3652480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526776" y="3220590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Gaussian-weighted matrix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121001" y="4338828"/>
            <a:ext cx="35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40140" y="441257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285144" y="4135578"/>
            <a:ext cx="441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854194" y="4132397"/>
            <a:ext cx="441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線單箭頭接點 48"/>
          <p:cNvCxnSpPr/>
          <p:nvPr/>
        </p:nvCxnSpPr>
        <p:spPr>
          <a:xfrm>
            <a:off x="6628783" y="3796480"/>
            <a:ext cx="0" cy="756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265339" y="3558357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>
            <a:off x="5511072" y="4875354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552" y="3045249"/>
            <a:ext cx="360000" cy="3600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206" y="4163148"/>
            <a:ext cx="360000" cy="36000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463" y="4532895"/>
            <a:ext cx="360000" cy="360000"/>
          </a:xfrm>
          <a:prstGeom prst="rect">
            <a:avLst/>
          </a:prstGeom>
        </p:spPr>
      </p:pic>
      <p:sp>
        <p:nvSpPr>
          <p:cNvPr id="66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283670" y="2827379"/>
            <a:ext cx="327044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step: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 matrix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261053" y="6130824"/>
            <a:ext cx="56060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step: compute sum of elements in diff matrix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直線單箭頭接點 68"/>
          <p:cNvCxnSpPr/>
          <p:nvPr/>
        </p:nvCxnSpPr>
        <p:spPr>
          <a:xfrm flipH="1">
            <a:off x="9980913" y="3441355"/>
            <a:ext cx="13293" cy="69422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0"/>
          </p:cNvCxnSpPr>
          <p:nvPr/>
        </p:nvCxnSpPr>
        <p:spPr>
          <a:xfrm flipH="1">
            <a:off x="8505463" y="3441355"/>
            <a:ext cx="1500864" cy="1091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-13094" y="3671068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(radius=2 at the example)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1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 Mechanism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92247" y="2081723"/>
            <a:ext cx="2274982" cy="646331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Use matching points</a:t>
            </a: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to stitch images.  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826965" y="1832476"/>
            <a:ext cx="2888787" cy="1200329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Use detector to extract positions of the particles. </a:t>
            </a:r>
          </a:p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Update the #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of key points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089809" y="2081723"/>
            <a:ext cx="2928380" cy="646331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Obtain matching points by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SSD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minimization    </a:t>
            </a:r>
            <a:endParaRPr lang="zh-TW" altLang="en-US" dirty="0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106AB49-8CCF-CF47-BA9A-236B20CC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55" y="3118045"/>
            <a:ext cx="1658238" cy="3427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4332" r="9679"/>
          <a:stretch/>
        </p:blipFill>
        <p:spPr>
          <a:xfrm>
            <a:off x="9781965" y="3032805"/>
            <a:ext cx="1609725" cy="2788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50515"/>
          <a:stretch/>
        </p:blipFill>
        <p:spPr>
          <a:xfrm>
            <a:off x="3500657" y="4831558"/>
            <a:ext cx="1620138" cy="1567308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4"/>
          <a:srcRect b="49786"/>
          <a:stretch/>
        </p:blipFill>
        <p:spPr>
          <a:xfrm>
            <a:off x="3500657" y="3225973"/>
            <a:ext cx="1620138" cy="15904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1989" y="1924810"/>
            <a:ext cx="2310918" cy="369332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Update input images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25530" y="2471591"/>
            <a:ext cx="743836" cy="369332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Start  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2452907" y="2109476"/>
            <a:ext cx="37405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1669366" y="2652401"/>
            <a:ext cx="1157599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715751" y="2418892"/>
            <a:ext cx="37405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9018189" y="2413818"/>
            <a:ext cx="37405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364911" y="1447284"/>
            <a:ext cx="9180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rot="16200000" flipH="1">
            <a:off x="1143272" y="1690810"/>
            <a:ext cx="468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16200000" flipH="1">
            <a:off x="10220911" y="1761399"/>
            <a:ext cx="6480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id="{D2B22A94-077A-6B49-A2FB-E527DB4051B3}"/>
              </a:ext>
            </a:extLst>
          </p:cNvPr>
          <p:cNvSpPr txBox="1"/>
          <p:nvPr/>
        </p:nvSpPr>
        <p:spPr>
          <a:xfrm>
            <a:off x="10163474" y="51867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Presenter: Peter</a:t>
            </a:r>
          </a:p>
        </p:txBody>
      </p:sp>
    </p:spTree>
    <p:extLst>
      <p:ext uri="{BB962C8B-B14F-4D97-AF65-F5344CB8AC3E}">
        <p14:creationId xmlns:p14="http://schemas.microsoft.com/office/powerpoint/2010/main" val="194406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E template 2020 " id="{9C2B942B-CA86-2943-811D-B7E43BDA6670}" vid="{45A9DA41-F665-9048-8390-1128A21BFD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921</TotalTime>
  <Words>1093</Words>
  <Application>Microsoft Office PowerPoint</Application>
  <PresentationFormat>寬螢幕</PresentationFormat>
  <Paragraphs>238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新細明體</vt:lpstr>
      <vt:lpstr>Arial</vt:lpstr>
      <vt:lpstr>Arial</vt:lpstr>
      <vt:lpstr>Calibri</vt:lpstr>
      <vt:lpstr>Cambria Math</vt:lpstr>
      <vt:lpstr>Times New Roman</vt:lpstr>
      <vt:lpstr>Wingdings</vt:lpstr>
      <vt:lpstr>Office Theme</vt:lpstr>
      <vt:lpstr>Super widefield particle tracking in near real-time  via image stitching</vt:lpstr>
      <vt:lpstr>Introduction</vt:lpstr>
      <vt:lpstr>Super widefield imaging via image stitching</vt:lpstr>
      <vt:lpstr>Methods – Image Stitching</vt:lpstr>
      <vt:lpstr>Methods – Dataset </vt:lpstr>
      <vt:lpstr>2. Keypoint Selection</vt:lpstr>
      <vt:lpstr>3. Keypoint Matching – SSD Minimization</vt:lpstr>
      <vt:lpstr>3. Keypoint Matching – SSD Minimization</vt:lpstr>
      <vt:lpstr>Algorithm Mechanism</vt:lpstr>
      <vt:lpstr>Results – Number of Key Points</vt:lpstr>
      <vt:lpstr>Results – Percent Image Overlap</vt:lpstr>
      <vt:lpstr>Conclusion</vt:lpstr>
      <vt:lpstr>Thank you!  Questions?</vt:lpstr>
      <vt:lpstr>PowerPoint 簡報</vt:lpstr>
      <vt:lpstr>Supplementary Information</vt:lpstr>
      <vt:lpstr>Outline</vt:lpstr>
      <vt:lpstr>1. Feature Detection</vt:lpstr>
      <vt:lpstr>Future Directions</vt:lpstr>
      <vt:lpstr>Evaluation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widefield particle tracking in near real-time  via image stitching</dc:title>
  <dc:creator>Sean Mackenzie</dc:creator>
  <cp:lastModifiedBy>peter lee</cp:lastModifiedBy>
  <cp:revision>20</cp:revision>
  <dcterms:created xsi:type="dcterms:W3CDTF">2022-03-08T23:55:04Z</dcterms:created>
  <dcterms:modified xsi:type="dcterms:W3CDTF">2022-03-09T18:30:42Z</dcterms:modified>
</cp:coreProperties>
</file>